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2" d="100"/>
          <a:sy n="62" d="100"/>
        </p:scale>
        <p:origin x="1242"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8.png>
</file>

<file path=ppt/media/image2.png>
</file>

<file path=ppt/media/image21.png>
</file>

<file path=ppt/media/image22.png>
</file>

<file path=ppt/media/image24.jpeg>
</file>

<file path=ppt/media/image25.jpeg>
</file>

<file path=ppt/media/image26.png>
</file>

<file path=ppt/media/image27.png>
</file>

<file path=ppt/media/image28.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3409904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2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Kaleem U Allah</a:t>
            </a:r>
          </a:p>
          <a:p>
            <a:r>
              <a:rPr lang="en-US" dirty="0">
                <a:solidFill>
                  <a:schemeClr val="bg2"/>
                </a:solidFill>
                <a:latin typeface="Abadi" panose="020B0604020104020204" pitchFamily="34" charset="0"/>
                <a:ea typeface="SF Pro" pitchFamily="2" charset="0"/>
                <a:cs typeface="SF Pro" pitchFamily="2" charset="0"/>
              </a:rPr>
              <a:t>05/16/2024</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599" cy="4351338"/>
          </a:xfrm>
          <a:prstGeom prst="rect">
            <a:avLst/>
          </a:prstGeom>
        </p:spPr>
        <p:txBody>
          <a:bodyPr/>
          <a:lstStyle/>
          <a:p>
            <a:r>
              <a:rPr lang="en-US" sz="2400" b="0" i="0" u="none" strike="noStrike" baseline="0" dirty="0">
                <a:solidFill>
                  <a:srgbClr val="292929"/>
                </a:solidFill>
                <a:latin typeface="Abadi" panose="020B0604020104020204" pitchFamily="34" charset="0"/>
              </a:rPr>
              <a:t>After being collected, a </a:t>
            </a:r>
            <a:r>
              <a:rPr lang="en-US" sz="2400" b="0" i="0" u="none" strike="noStrike" baseline="0" dirty="0" err="1">
                <a:solidFill>
                  <a:srgbClr val="292929"/>
                </a:solidFill>
                <a:latin typeface="Abadi" panose="020B0604020104020204" pitchFamily="34" charset="0"/>
              </a:rPr>
              <a:t>DataFrame</a:t>
            </a:r>
            <a:r>
              <a:rPr lang="en-US" sz="2400" b="0" i="0" u="none" strike="noStrike" baseline="0" dirty="0">
                <a:solidFill>
                  <a:srgbClr val="292929"/>
                </a:solidFill>
                <a:latin typeface="Abadi" panose="020B0604020104020204" pitchFamily="34" charset="0"/>
              </a:rPr>
              <a:t> has been built upon the collected Data</a:t>
            </a:r>
          </a:p>
          <a:p>
            <a:r>
              <a:rPr lang="en-US" sz="2400" b="0" i="0" u="none" strike="noStrike" baseline="0" dirty="0">
                <a:solidFill>
                  <a:srgbClr val="292929"/>
                </a:solidFill>
                <a:latin typeface="Abadi" panose="020B0604020104020204" pitchFamily="34" charset="0"/>
              </a:rPr>
              <a:t>Only relevant columns for our analysis have been kept</a:t>
            </a:r>
          </a:p>
          <a:p>
            <a:r>
              <a:rPr lang="en-US" sz="2400" b="0" i="0" u="none" strike="noStrike" baseline="0" dirty="0">
                <a:solidFill>
                  <a:srgbClr val="292929"/>
                </a:solidFill>
                <a:latin typeface="Abadi" panose="020B0604020104020204" pitchFamily="34" charset="0"/>
              </a:rPr>
              <a:t>All rows on non-Falcon 9 launches have been filtered out</a:t>
            </a:r>
          </a:p>
          <a:p>
            <a:r>
              <a:rPr lang="en-US" sz="2400" b="0" i="0" u="none" strike="noStrike" baseline="0" dirty="0">
                <a:solidFill>
                  <a:srgbClr val="292929"/>
                </a:solidFill>
                <a:latin typeface="Abadi" panose="020B0604020104020204" pitchFamily="34" charset="0"/>
              </a:rPr>
              <a:t>Missing values have been replaced by the mean of their columns</a:t>
            </a:r>
          </a:p>
          <a:p>
            <a:r>
              <a:rPr lang="en-US" sz="2400" b="0" i="0" u="none" strike="noStrike" baseline="0" dirty="0">
                <a:solidFill>
                  <a:srgbClr val="292929"/>
                </a:solidFill>
                <a:latin typeface="Abadi" panose="020B0604020104020204" pitchFamily="34" charset="0"/>
              </a:rPr>
              <a:t>Categorical fields are encoded using One-hot encoding</a:t>
            </a:r>
          </a:p>
          <a:p>
            <a:r>
              <a:rPr lang="en-US" sz="2400" b="0" i="0" u="none" strike="noStrike" baseline="0" dirty="0">
                <a:solidFill>
                  <a:srgbClr val="292929"/>
                </a:solidFill>
                <a:latin typeface="Abadi" panose="020B0604020104020204" pitchFamily="34" charset="0"/>
              </a:rPr>
              <a:t>An extra column called ‘Class’ is added. It equals 0 if a given launch was a failure and 1 if it was successful.</a:t>
            </a:r>
          </a:p>
          <a:p>
            <a:r>
              <a:rPr lang="en-US" sz="2400" b="0" i="0" u="none" strike="noStrike" baseline="0" dirty="0">
                <a:solidFill>
                  <a:srgbClr val="292929"/>
                </a:solidFill>
                <a:latin typeface="Abadi" panose="020B0604020104020204" pitchFamily="34" charset="0"/>
              </a:rPr>
              <a:t>The final </a:t>
            </a:r>
            <a:r>
              <a:rPr lang="en-US" sz="2400" b="0" i="0" u="none" strike="noStrike" baseline="0" dirty="0" err="1">
                <a:solidFill>
                  <a:srgbClr val="292929"/>
                </a:solidFill>
                <a:latin typeface="Abadi" panose="020B0604020104020204" pitchFamily="34" charset="0"/>
              </a:rPr>
              <a:t>dataframe</a:t>
            </a:r>
            <a:r>
              <a:rPr lang="en-US" sz="2400" b="0" i="0" u="none" strike="noStrike" baseline="0" dirty="0">
                <a:solidFill>
                  <a:srgbClr val="292929"/>
                </a:solidFill>
                <a:latin typeface="Abadi" panose="020B0604020104020204" pitchFamily="34" charset="0"/>
              </a:rPr>
              <a:t> was cast float type</a:t>
            </a:r>
          </a:p>
          <a:p>
            <a:r>
              <a:rPr lang="en-US" sz="2200" dirty="0">
                <a:solidFill>
                  <a:schemeClr val="accent3">
                    <a:lumMod val="25000"/>
                  </a:schemeClr>
                </a:solidFill>
                <a:latin typeface="Abadi" panose="020B0604020104020204" pitchFamily="34" charset="0"/>
              </a:rPr>
              <a:t>https://github.com/KaleemuAllah/IBM-Applied-DS-Capstone/blob/main/Week%201/spacex-Data%20wrangling.ipynb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946709" cy="4351338"/>
          </a:xfrm>
          <a:prstGeom prst="rect">
            <a:avLst/>
          </a:prstGeom>
        </p:spPr>
        <p:txBody>
          <a:bodyPr lIns="91440" tIns="45720" rIns="91440" bIns="45720" anchor="t"/>
          <a:lstStyle/>
          <a:p>
            <a:r>
              <a:rPr lang="en-US" sz="2000" b="0" i="0" u="none" strike="noStrike" baseline="0" dirty="0">
                <a:solidFill>
                  <a:srgbClr val="292929"/>
                </a:solidFill>
                <a:latin typeface="Abadi" panose="020B0604020104020204" pitchFamily="34" charset="0"/>
              </a:rPr>
              <a:t>Several plots were made to get how each variables are related to each other and to the target variable :</a:t>
            </a:r>
          </a:p>
          <a:p>
            <a:pPr>
              <a:buFont typeface="Wingdings" panose="05000000000000000000" pitchFamily="2" charset="2"/>
              <a:buChar char="§"/>
            </a:pPr>
            <a:r>
              <a:rPr lang="en-US" sz="2000" i="0" u="none" strike="noStrike" baseline="0" dirty="0">
                <a:solidFill>
                  <a:srgbClr val="292929"/>
                </a:solidFill>
                <a:latin typeface="Abadi" panose="020B0604020104020204" pitchFamily="34" charset="0"/>
              </a:rPr>
              <a:t>Scatter plot: </a:t>
            </a:r>
            <a:r>
              <a:rPr lang="en-US" sz="2000" b="0" i="0" u="none" strike="noStrike" baseline="0" dirty="0">
                <a:solidFill>
                  <a:srgbClr val="292929"/>
                </a:solidFill>
                <a:latin typeface="Abadi" panose="020B0604020104020204" pitchFamily="34" charset="0"/>
              </a:rPr>
              <a:t>it helped us visualize the correlation between different variables and the target variable (the launch outcome); say otherwise, it helped identify how different features influence or impact the target variable and how they are correlated to each other.</a:t>
            </a:r>
          </a:p>
          <a:p>
            <a:pPr>
              <a:buFont typeface="Wingdings" panose="05000000000000000000" pitchFamily="2" charset="2"/>
              <a:buChar char="§"/>
            </a:pPr>
            <a:r>
              <a:rPr lang="en-US" sz="2000" b="0" i="0" u="none" strike="noStrike" baseline="0" dirty="0">
                <a:solidFill>
                  <a:srgbClr val="292929"/>
                </a:solidFill>
                <a:latin typeface="Abadi" panose="020B0604020104020204" pitchFamily="34" charset="0"/>
              </a:rPr>
              <a:t>Bar chart: helped us gain quantitative information on categorical variables; for instance, It helped us visualize the success rate of each orbit</a:t>
            </a:r>
          </a:p>
          <a:p>
            <a:pPr>
              <a:buFont typeface="Wingdings" panose="05000000000000000000" pitchFamily="2" charset="2"/>
              <a:buChar char="§"/>
            </a:pPr>
            <a:r>
              <a:rPr lang="en-US" sz="2000" b="0" i="0" u="none" strike="noStrike" baseline="0" dirty="0">
                <a:solidFill>
                  <a:srgbClr val="292929"/>
                </a:solidFill>
                <a:latin typeface="Abadi" panose="020B0604020104020204" pitchFamily="34" charset="0"/>
              </a:rPr>
              <a:t>Line plot: it helped us to visualize how a</a:t>
            </a:r>
            <a:r>
              <a:rPr lang="en-US" sz="2000" dirty="0">
                <a:solidFill>
                  <a:srgbClr val="292929"/>
                </a:solidFill>
                <a:latin typeface="Abadi" panose="020B0604020104020204" pitchFamily="34" charset="0"/>
              </a:rPr>
              <a:t> </a:t>
            </a:r>
            <a:r>
              <a:rPr lang="en-US" sz="2000" b="0" i="0" u="none" strike="noStrike" baseline="0" dirty="0">
                <a:solidFill>
                  <a:srgbClr val="292929"/>
                </a:solidFill>
                <a:latin typeface="Abadi" panose="020B0604020104020204" pitchFamily="34" charset="0"/>
              </a:rPr>
              <a:t>specific variable fluctuates or trends over time; we used it for instance to visualize how the success rate trends over years</a:t>
            </a:r>
          </a:p>
          <a:p>
            <a:endParaRPr lang="en-US" sz="1800" b="0" i="0" u="none" strike="noStrike" baseline="0" dirty="0">
              <a:solidFill>
                <a:srgbClr val="292929"/>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https://github.com/KaleemuAllah/IBM-Applied-DS-Capstone/blob/main/Week%202/eda-dataviz.ipynb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87457" y="1456843"/>
            <a:ext cx="11070515" cy="4862508"/>
          </a:xfrm>
          <a:prstGeom prst="rect">
            <a:avLst/>
          </a:prstGeom>
        </p:spPr>
        <p:txBody>
          <a:bodyPr lIns="91440" tIns="45720" rIns="91440" bIns="45720" anchor="t"/>
          <a:lstStyle/>
          <a:p>
            <a:pPr marL="0" indent="0">
              <a:buNone/>
            </a:pPr>
            <a:r>
              <a:rPr lang="en-US" sz="1800" b="0" i="0" u="none" strike="noStrike" baseline="0" dirty="0">
                <a:solidFill>
                  <a:srgbClr val="292929"/>
                </a:solidFill>
                <a:latin typeface="Abadi" panose="020B0604020104020204" pitchFamily="34" charset="0"/>
              </a:rPr>
              <a:t>SQL queries are used to perform the following EDA tasks :</a:t>
            </a:r>
            <a:endParaRPr lang="en-US" sz="1800" dirty="0">
              <a:solidFill>
                <a:srgbClr val="292929"/>
              </a:solidFill>
              <a:latin typeface="Courier New" panose="02070309020205020404" pitchFamily="49" charset="0"/>
            </a:endParaRPr>
          </a:p>
          <a:p>
            <a:r>
              <a:rPr lang="en-US" sz="1800" b="0" i="0" u="none" strike="noStrike" baseline="0" dirty="0">
                <a:solidFill>
                  <a:srgbClr val="292929"/>
                </a:solidFill>
                <a:latin typeface="Abadi" panose="020B0604020104020204" pitchFamily="34" charset="0"/>
              </a:rPr>
              <a:t>Display the names of unique launch sites in the space missions</a:t>
            </a:r>
          </a:p>
          <a:p>
            <a:r>
              <a:rPr lang="en-US" sz="1800" b="0" i="0" u="none" strike="noStrike" baseline="0" dirty="0">
                <a:solidFill>
                  <a:srgbClr val="292929"/>
                </a:solidFill>
                <a:latin typeface="Abadi" panose="020B0604020104020204" pitchFamily="34" charset="0"/>
              </a:rPr>
              <a:t>Display launch site records where the names begin with CCA</a:t>
            </a:r>
          </a:p>
          <a:p>
            <a:r>
              <a:rPr lang="en-US" sz="1800" b="0" i="0" u="none" strike="noStrike" baseline="0" dirty="0">
                <a:solidFill>
                  <a:srgbClr val="292929"/>
                </a:solidFill>
                <a:latin typeface="Abadi" panose="020B0604020104020204" pitchFamily="34" charset="0"/>
              </a:rPr>
              <a:t>Display the total payload mass carried by boosters launched by NASA (CRS) : </a:t>
            </a:r>
            <a:r>
              <a:rPr lang="en-US" sz="1800" b="0" i="0" u="none" strike="noStrike" baseline="0" dirty="0">
                <a:solidFill>
                  <a:srgbClr val="FF0000"/>
                </a:solidFill>
                <a:latin typeface="Abadi" panose="020B0604020104020204" pitchFamily="34" charset="0"/>
              </a:rPr>
              <a:t>45 596 Kg</a:t>
            </a:r>
          </a:p>
          <a:p>
            <a:r>
              <a:rPr lang="en-US" sz="1800" b="0" i="0" u="none" strike="noStrike" baseline="0" dirty="0">
                <a:solidFill>
                  <a:srgbClr val="292929"/>
                </a:solidFill>
                <a:latin typeface="Abadi" panose="020B0604020104020204" pitchFamily="34" charset="0"/>
              </a:rPr>
              <a:t>Display average payload mass carried by booster version F9 v1.1: </a:t>
            </a:r>
            <a:r>
              <a:rPr lang="en-US" sz="1800" b="0" i="0" u="none" strike="noStrike" baseline="0" dirty="0">
                <a:solidFill>
                  <a:srgbClr val="FF0000"/>
                </a:solidFill>
                <a:latin typeface="Abadi" panose="020B0604020104020204" pitchFamily="34" charset="0"/>
              </a:rPr>
              <a:t>2 928.4 Kg</a:t>
            </a:r>
          </a:p>
          <a:p>
            <a:r>
              <a:rPr lang="en-US" sz="1800" b="0" i="0" u="none" strike="noStrike" baseline="0" dirty="0">
                <a:solidFill>
                  <a:srgbClr val="292929"/>
                </a:solidFill>
                <a:latin typeface="Abadi" panose="020B0604020104020204" pitchFamily="34" charset="0"/>
              </a:rPr>
              <a:t>Get the date of the first successful landing in the ground pad: 2015-12-22</a:t>
            </a:r>
          </a:p>
          <a:p>
            <a:r>
              <a:rPr lang="en-US" sz="1800" b="0" i="0" u="none" strike="noStrike" baseline="0" dirty="0">
                <a:solidFill>
                  <a:srgbClr val="292929"/>
                </a:solidFill>
                <a:latin typeface="Abadi" panose="020B0604020104020204" pitchFamily="34" charset="0"/>
              </a:rPr>
              <a:t>List the names of the boosters which have success in drone ships and have payload mass greater than 4000 but less than 6000</a:t>
            </a:r>
          </a:p>
          <a:p>
            <a:r>
              <a:rPr lang="en-US" sz="1800" b="0" i="0" u="none" strike="noStrike" baseline="0" dirty="0">
                <a:solidFill>
                  <a:srgbClr val="292929"/>
                </a:solidFill>
                <a:latin typeface="Abadi" panose="020B0604020104020204" pitchFamily="34" charset="0"/>
              </a:rPr>
              <a:t>List the total number of successful and failed mission outcomes</a:t>
            </a:r>
          </a:p>
          <a:p>
            <a:r>
              <a:rPr lang="en-US" sz="1800" b="0" i="0" u="none" strike="noStrike" baseline="0" dirty="0">
                <a:solidFill>
                  <a:srgbClr val="292929"/>
                </a:solidFill>
                <a:latin typeface="Abadi" panose="020B0604020104020204" pitchFamily="34" charset="0"/>
              </a:rPr>
              <a:t>List the total number of successful and failed mission outcomes</a:t>
            </a:r>
            <a:endParaRPr lang="en-US" sz="1800" b="0" i="0" u="none" strike="noStrike" baseline="0" dirty="0">
              <a:latin typeface="Abadi" panose="020B0604020104020204" pitchFamily="34" charset="0"/>
            </a:endParaRPr>
          </a:p>
          <a:p>
            <a:r>
              <a:rPr lang="en-US" sz="1800" b="0" i="0" u="none" strike="noStrike" baseline="0" dirty="0">
                <a:solidFill>
                  <a:srgbClr val="292929"/>
                </a:solidFill>
                <a:latin typeface="Abadi" panose="020B0604020104020204" pitchFamily="34" charset="0"/>
              </a:rPr>
              <a:t>Rank the count of landing outcomes (such as Failure (drone ship) or Success (ground pad)) between the date 2010-06-04 and 2017-03-20</a:t>
            </a:r>
          </a:p>
          <a:p>
            <a:pPr marL="0" indent="0">
              <a:buNone/>
            </a:pPr>
            <a:r>
              <a:rPr lang="en-US" sz="1800" b="0" i="0" u="none" strike="noStrike" baseline="0" dirty="0">
                <a:solidFill>
                  <a:srgbClr val="292929"/>
                </a:solidFill>
                <a:latin typeface="Abadi" panose="020B0604020104020204" pitchFamily="34" charset="0"/>
              </a:rPr>
              <a:t>https://github.com/KaleemuAllah/IBM-Applied-DS-Capstone/blob/main/Week%202/eda-sql-coursera_sqllite.ipynb</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pPr marL="0" indent="0">
              <a:buNone/>
            </a:pPr>
            <a:r>
              <a:rPr lang="en-US" sz="2000" b="0" i="0" u="none" strike="noStrike" baseline="0" dirty="0">
                <a:solidFill>
                  <a:srgbClr val="292929"/>
                </a:solidFill>
                <a:latin typeface="Abadi" panose="020B0604020104020204" pitchFamily="34" charset="0"/>
              </a:rPr>
              <a:t>With Folium, different map objects object have been created :</a:t>
            </a:r>
          </a:p>
          <a:p>
            <a:r>
              <a:rPr lang="en-US" sz="2000" b="0" i="0" u="none" strike="noStrike" baseline="0" dirty="0">
                <a:solidFill>
                  <a:srgbClr val="292929"/>
                </a:solidFill>
                <a:latin typeface="Abadi" panose="020B0604020104020204" pitchFamily="34" charset="0"/>
              </a:rPr>
              <a:t>Circle: to highlight a specific area</a:t>
            </a:r>
          </a:p>
          <a:p>
            <a:r>
              <a:rPr lang="en-US" sz="2000" b="0" i="0" u="none" strike="noStrike" baseline="0" dirty="0">
                <a:solidFill>
                  <a:srgbClr val="292929"/>
                </a:solidFill>
                <a:latin typeface="Abadi" panose="020B0604020104020204" pitchFamily="34" charset="0"/>
              </a:rPr>
              <a:t>Markers: to mark a specific site and display its name when printed on it</a:t>
            </a:r>
          </a:p>
          <a:p>
            <a:r>
              <a:rPr lang="en-US" sz="2000" b="0" i="0" u="none" strike="noStrike" baseline="0" dirty="0">
                <a:solidFill>
                  <a:srgbClr val="292929"/>
                </a:solidFill>
                <a:latin typeface="Abadi" panose="020B0604020104020204" pitchFamily="34" charset="0"/>
              </a:rPr>
              <a:t>Markers Cluster: to group several related markers with the ability to quickly identify which sites have the highest rate of success outcomes</a:t>
            </a:r>
          </a:p>
          <a:p>
            <a:r>
              <a:rPr lang="en-US" sz="2000" b="0" i="0" u="none" strike="noStrike" baseline="0" dirty="0">
                <a:solidFill>
                  <a:srgbClr val="292929"/>
                </a:solidFill>
                <a:latin typeface="Abadi" panose="020B0604020104020204" pitchFamily="34" charset="0"/>
              </a:rPr>
              <a:t>Mouse Position: to quickly get coordinates of a place of interest; for instance, it helped us get the coordinates of some coastline points, highways, railways...</a:t>
            </a:r>
          </a:p>
          <a:p>
            <a:r>
              <a:rPr lang="en-US" sz="2000" b="0" i="0" u="none" strike="noStrike" baseline="0" dirty="0">
                <a:solidFill>
                  <a:srgbClr val="292929"/>
                </a:solidFill>
                <a:latin typeface="Abadi" panose="020B0604020104020204" pitchFamily="34" charset="0"/>
              </a:rPr>
              <a:t>Poly Line: to visualize the distance between a site and a coastline point or some place of interest to state how close the launch site is to those places.</a:t>
            </a:r>
          </a:p>
          <a:p>
            <a:endParaRPr lang="en-US" sz="1800" b="0" i="0" u="none" strike="noStrike" baseline="0" dirty="0">
              <a:solidFill>
                <a:srgbClr val="292929"/>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https://github.com/KaleemuAllah/IBM-Applied-DS-Capstone/blob/main/Week%203/launch_site_location.ipynb</a:t>
            </a: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buNone/>
            </a:pPr>
            <a:r>
              <a:rPr lang="en-US" sz="2400" b="0" i="0" u="none" strike="noStrike" baseline="0" dirty="0">
                <a:solidFill>
                  <a:srgbClr val="292929"/>
                </a:solidFill>
                <a:latin typeface="Abadi" panose="020B0604020104020204" pitchFamily="34" charset="0"/>
              </a:rPr>
              <a:t>The following elements have been added to the dashboard :</a:t>
            </a:r>
          </a:p>
          <a:p>
            <a:r>
              <a:rPr lang="en-US" sz="2400" b="0" i="0" u="none" strike="noStrike" baseline="0" dirty="0">
                <a:solidFill>
                  <a:srgbClr val="292929"/>
                </a:solidFill>
                <a:latin typeface="Abadi" panose="020B0604020104020204" pitchFamily="34" charset="0"/>
              </a:rPr>
              <a:t>A pie chart to visualize the success and the failure rate of a selected site and all sites</a:t>
            </a:r>
          </a:p>
          <a:p>
            <a:r>
              <a:rPr lang="en-US" sz="2400" b="0" i="0" u="none" strike="noStrike" baseline="0" dirty="0">
                <a:solidFill>
                  <a:srgbClr val="292929"/>
                </a:solidFill>
                <a:latin typeface="Abadi" panose="020B0604020104020204" pitchFamily="34" charset="0"/>
              </a:rPr>
              <a:t>A dropdown input component to make the site selection</a:t>
            </a:r>
          </a:p>
          <a:p>
            <a:r>
              <a:rPr lang="en-US" sz="2400" b="0" i="0" u="none" strike="noStrike" baseline="0" dirty="0">
                <a:solidFill>
                  <a:srgbClr val="292929"/>
                </a:solidFill>
                <a:latin typeface="Abadi" panose="020B0604020104020204" pitchFamily="34" charset="0"/>
              </a:rPr>
              <a:t>A scatter point chart to visualize the correlation between the payload mass and the success for all sites and a specific site</a:t>
            </a:r>
          </a:p>
          <a:p>
            <a:r>
              <a:rPr lang="en-US" sz="2400" b="0" i="0" u="none" strike="noStrike" baseline="0" dirty="0">
                <a:solidFill>
                  <a:srgbClr val="292929"/>
                </a:solidFill>
                <a:latin typeface="Abadi" panose="020B0604020104020204" pitchFamily="34" charset="0"/>
              </a:rPr>
              <a:t>A range slider to select a payload range</a:t>
            </a:r>
          </a:p>
          <a:p>
            <a:endParaRPr lang="en-US" sz="1800" b="0" i="0" u="none" strike="noStrike" baseline="0" dirty="0">
              <a:solidFill>
                <a:srgbClr val="292929"/>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https://github.com/KaleemuAllah/IBM-Applied-DS-Capstone/blob/main/Week%203/spacex_dash_app.py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marL="0" indent="0">
              <a:buNone/>
            </a:pPr>
            <a:r>
              <a:rPr lang="en-US" sz="2000" b="0" i="0" u="none" strike="noStrike" baseline="0" dirty="0">
                <a:solidFill>
                  <a:srgbClr val="292929"/>
                </a:solidFill>
                <a:latin typeface="Abadi" panose="020B0604020104020204" pitchFamily="34" charset="0"/>
              </a:rPr>
              <a:t>Given the classification problem, we have built and evaluated several classification models following the steps :</a:t>
            </a:r>
          </a:p>
          <a:p>
            <a:r>
              <a:rPr lang="en-US" sz="2000" b="0" i="0" u="none" strike="noStrike" baseline="0" dirty="0">
                <a:solidFill>
                  <a:srgbClr val="292929"/>
                </a:solidFill>
                <a:latin typeface="Abadi" panose="020B0604020104020204" pitchFamily="34" charset="0"/>
              </a:rPr>
              <a:t>We first standardize the dataset using a standard scaler</a:t>
            </a:r>
          </a:p>
          <a:p>
            <a:r>
              <a:rPr lang="en-US" sz="2000" b="0" i="0" u="none" strike="noStrike" baseline="0" dirty="0">
                <a:solidFill>
                  <a:srgbClr val="292929"/>
                </a:solidFill>
                <a:latin typeface="Abadi" panose="020B0604020104020204" pitchFamily="34" charset="0"/>
              </a:rPr>
              <a:t>Split the dataset into train and test sets to prevent overfitting</a:t>
            </a:r>
          </a:p>
          <a:p>
            <a:r>
              <a:rPr lang="en-US" sz="2000" b="0" i="0" u="none" strike="noStrike" baseline="0" dirty="0">
                <a:solidFill>
                  <a:srgbClr val="292929"/>
                </a:solidFill>
                <a:latin typeface="Abadi" panose="020B0604020104020204" pitchFamily="34" charset="0"/>
              </a:rPr>
              <a:t>Select a given model and a set of hyperparameters</a:t>
            </a:r>
          </a:p>
          <a:p>
            <a:r>
              <a:rPr lang="en-US" sz="2000" b="0" i="0" u="none" strike="noStrike" baseline="0" dirty="0">
                <a:solidFill>
                  <a:srgbClr val="292929"/>
                </a:solidFill>
                <a:latin typeface="Abadi" panose="020B0604020104020204" pitchFamily="34" charset="0"/>
              </a:rPr>
              <a:t>Build a model using gridsearchcv and cross-validation to select the best parameters</a:t>
            </a:r>
          </a:p>
          <a:p>
            <a:r>
              <a:rPr lang="en-US" sz="2000" b="0" i="0" u="none" strike="noStrike" baseline="0" dirty="0">
                <a:solidFill>
                  <a:srgbClr val="292929"/>
                </a:solidFill>
                <a:latin typeface="Abadi" panose="020B0604020104020204" pitchFamily="34" charset="0"/>
              </a:rPr>
              <a:t>Train the model on the train test</a:t>
            </a:r>
          </a:p>
          <a:p>
            <a:r>
              <a:rPr lang="en-US" sz="2000" b="0" i="0" u="none" strike="noStrike" baseline="0" dirty="0">
                <a:solidFill>
                  <a:srgbClr val="292929"/>
                </a:solidFill>
                <a:latin typeface="Abadi" panose="020B0604020104020204" pitchFamily="34" charset="0"/>
              </a:rPr>
              <a:t>Evaluate the model on the test set</a:t>
            </a:r>
          </a:p>
          <a:p>
            <a:endParaRPr lang="en-US" sz="1800" b="0" i="0" u="none" strike="noStrike" baseline="0" dirty="0">
              <a:solidFill>
                <a:srgbClr val="292929"/>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https://github.com/KaleemuAllah/IBM-Applied-DS-Capstone/blob/main/Week%204/SpaceX_Machine_Learning_Prediction_Part_5.jupyterlite.ipynb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4" y="1807337"/>
            <a:ext cx="9790713" cy="27801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endParaRPr lang="en-US" sz="1800" b="0" i="0" u="none" strike="noStrike" baseline="0" dirty="0">
              <a:solidFill>
                <a:srgbClr val="000000"/>
              </a:solidFill>
              <a:latin typeface="Abadi" panose="020B0604020104020204" pitchFamily="34" charset="0"/>
            </a:endParaRPr>
          </a:p>
          <a:p>
            <a:pPr marL="0" indent="0">
              <a:buNone/>
            </a:pPr>
            <a:r>
              <a:rPr lang="en-US" sz="2400" b="0" i="0" u="none" strike="noStrike" baseline="0" dirty="0">
                <a:solidFill>
                  <a:srgbClr val="292929"/>
                </a:solidFill>
                <a:latin typeface="Abadi" panose="020B0604020104020204" pitchFamily="34" charset="0"/>
              </a:rPr>
              <a:t>The results section will fall into three sub-sections :</a:t>
            </a:r>
          </a:p>
          <a:p>
            <a:r>
              <a:rPr lang="en-US" sz="2400" b="0" i="0" u="none" strike="noStrike" baseline="0" dirty="0">
                <a:solidFill>
                  <a:srgbClr val="292929"/>
                </a:solidFill>
                <a:latin typeface="Abadi" panose="020B0604020104020204" pitchFamily="34" charset="0"/>
              </a:rPr>
              <a:t>Exploratory data analysis insights with SQL and static visualizations</a:t>
            </a:r>
          </a:p>
          <a:p>
            <a:r>
              <a:rPr lang="en-US" sz="2400" b="0" i="0" u="none" strike="noStrike" baseline="0" dirty="0">
                <a:solidFill>
                  <a:srgbClr val="292929"/>
                </a:solidFill>
                <a:latin typeface="Abadi" panose="020B0604020104020204" pitchFamily="34" charset="0"/>
              </a:rPr>
              <a:t>Interactive analytics </a:t>
            </a:r>
          </a:p>
          <a:p>
            <a:r>
              <a:rPr lang="en-US" sz="2400" b="0" i="0" u="none" strike="noStrike" baseline="0" dirty="0">
                <a:solidFill>
                  <a:srgbClr val="292929"/>
                </a:solidFill>
                <a:latin typeface="Abadi" panose="020B0604020104020204" pitchFamily="34" charset="0"/>
              </a:rPr>
              <a:t>Predictive analysis results </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2A2864A-A73D-3E5B-A0D0-EA3290AEFB12}"/>
              </a:ext>
            </a:extLst>
          </p:cNvPr>
          <p:cNvSpPr>
            <a:spLocks noGrp="1"/>
          </p:cNvSpPr>
          <p:nvPr>
            <p:ph type="title"/>
          </p:nvPr>
        </p:nvSpPr>
        <p:spPr/>
        <p:txBody>
          <a:bodyPr/>
          <a:lstStyle/>
          <a:p>
            <a:endParaRPr lang="en-US" dirty="0"/>
          </a:p>
        </p:txBody>
      </p:sp>
      <p:sp>
        <p:nvSpPr>
          <p:cNvPr id="8" name="Content Placeholder 7">
            <a:extLst>
              <a:ext uri="{FF2B5EF4-FFF2-40B4-BE49-F238E27FC236}">
                <a16:creationId xmlns:a16="http://schemas.microsoft.com/office/drawing/2014/main" id="{8E08BE40-8ADC-F2AE-F123-CBB855B9EB96}"/>
              </a:ext>
            </a:extLst>
          </p:cNvPr>
          <p:cNvSpPr>
            <a:spLocks noGrp="1"/>
          </p:cNvSpPr>
          <p:nvPr>
            <p:ph idx="1"/>
          </p:nvPr>
        </p:nvSpPr>
        <p:spPr>
          <a:xfrm>
            <a:off x="838199" y="3981013"/>
            <a:ext cx="10801027" cy="2195950"/>
          </a:xfrm>
        </p:spPr>
        <p:txBody>
          <a:bodyPr/>
          <a:lstStyle/>
          <a:p>
            <a:pPr algn="l"/>
            <a:endParaRPr lang="en-US" sz="1800" b="0" i="0" u="none" strike="noStrike" baseline="0" dirty="0">
              <a:solidFill>
                <a:srgbClr val="000000"/>
              </a:solidFill>
              <a:latin typeface="Abadi" panose="020B0604020104020204" pitchFamily="34" charset="0"/>
            </a:endParaRPr>
          </a:p>
          <a:p>
            <a:pPr marL="0" indent="0">
              <a:buNone/>
            </a:pPr>
            <a:r>
              <a:rPr lang="en-US" b="0" i="0" u="none" strike="noStrike" baseline="0" dirty="0">
                <a:solidFill>
                  <a:srgbClr val="292929"/>
                </a:solidFill>
                <a:latin typeface="Abadi" panose="020B0604020104020204" pitchFamily="34" charset="0"/>
              </a:rPr>
              <a:t>We see that as the flight number increases, the first stage is more likely to land successfully. The launch site is also important; it seems the more massive, the less likely the first stage will return</a:t>
            </a:r>
            <a:r>
              <a:rPr lang="en-US" sz="1800" b="0" i="0" u="none" strike="noStrike" baseline="0" dirty="0">
                <a:solidFill>
                  <a:srgbClr val="292929"/>
                </a:solidFill>
                <a:latin typeface="Abadi" panose="020B0604020104020204" pitchFamily="34" charset="0"/>
              </a:rPr>
              <a:t>.</a:t>
            </a:r>
            <a:endParaRPr lang="en-US" b="1" dirty="0"/>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 name="Picture 9">
            <a:extLst>
              <a:ext uri="{FF2B5EF4-FFF2-40B4-BE49-F238E27FC236}">
                <a16:creationId xmlns:a16="http://schemas.microsoft.com/office/drawing/2014/main" id="{5E133148-97E8-B3C3-7A6B-B8231893661E}"/>
              </a:ext>
            </a:extLst>
          </p:cNvPr>
          <p:cNvPicPr>
            <a:picLocks noChangeAspect="1"/>
          </p:cNvPicPr>
          <p:nvPr/>
        </p:nvPicPr>
        <p:blipFill>
          <a:blip r:embed="rId3"/>
          <a:stretch>
            <a:fillRect/>
          </a:stretch>
        </p:blipFill>
        <p:spPr>
          <a:xfrm>
            <a:off x="115207" y="1352095"/>
            <a:ext cx="11825207" cy="238900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10" name="Picture 9">
            <a:extLst>
              <a:ext uri="{FF2B5EF4-FFF2-40B4-BE49-F238E27FC236}">
                <a16:creationId xmlns:a16="http://schemas.microsoft.com/office/drawing/2014/main" id="{8F4E00AD-AFDD-C9C0-60E1-1A4D17A705F5}"/>
              </a:ext>
            </a:extLst>
          </p:cNvPr>
          <p:cNvPicPr>
            <a:picLocks noChangeAspect="1"/>
          </p:cNvPicPr>
          <p:nvPr/>
        </p:nvPicPr>
        <p:blipFill>
          <a:blip r:embed="rId3"/>
          <a:stretch>
            <a:fillRect/>
          </a:stretch>
        </p:blipFill>
        <p:spPr>
          <a:xfrm>
            <a:off x="0" y="976655"/>
            <a:ext cx="12192000" cy="395180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CD941B7E-76D3-A2F6-9510-D8D4A4CA8E2D}"/>
              </a:ext>
            </a:extLst>
          </p:cNvPr>
          <p:cNvPicPr>
            <a:picLocks noChangeAspect="1"/>
          </p:cNvPicPr>
          <p:nvPr/>
        </p:nvPicPr>
        <p:blipFill>
          <a:blip r:embed="rId3"/>
          <a:stretch>
            <a:fillRect/>
          </a:stretch>
        </p:blipFill>
        <p:spPr>
          <a:xfrm>
            <a:off x="612183" y="1406311"/>
            <a:ext cx="10515600" cy="528524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AD351C47-1564-F1F8-B36C-6EF69ABF5D09}"/>
              </a:ext>
            </a:extLst>
          </p:cNvPr>
          <p:cNvPicPr>
            <a:picLocks noChangeAspect="1"/>
          </p:cNvPicPr>
          <p:nvPr/>
        </p:nvPicPr>
        <p:blipFill>
          <a:blip r:embed="rId3"/>
          <a:stretch>
            <a:fillRect/>
          </a:stretch>
        </p:blipFill>
        <p:spPr>
          <a:xfrm>
            <a:off x="0" y="1658319"/>
            <a:ext cx="12192000" cy="3967566"/>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C69882E1-235C-7122-82A4-8B88BCE83D53}"/>
              </a:ext>
            </a:extLst>
          </p:cNvPr>
          <p:cNvPicPr>
            <a:picLocks noChangeAspect="1"/>
          </p:cNvPicPr>
          <p:nvPr/>
        </p:nvPicPr>
        <p:blipFill>
          <a:blip r:embed="rId3"/>
          <a:stretch>
            <a:fillRect/>
          </a:stretch>
        </p:blipFill>
        <p:spPr>
          <a:xfrm>
            <a:off x="0" y="1627322"/>
            <a:ext cx="12192000" cy="439825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176AFC42-9996-2931-B46B-93D53A3A7FE3}"/>
              </a:ext>
            </a:extLst>
          </p:cNvPr>
          <p:cNvPicPr>
            <a:picLocks noChangeAspect="1"/>
          </p:cNvPicPr>
          <p:nvPr/>
        </p:nvPicPr>
        <p:blipFill>
          <a:blip r:embed="rId3"/>
          <a:stretch>
            <a:fillRect/>
          </a:stretch>
        </p:blipFill>
        <p:spPr>
          <a:xfrm>
            <a:off x="495947" y="1361425"/>
            <a:ext cx="10073898" cy="5065786"/>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pic>
        <p:nvPicPr>
          <p:cNvPr id="6" name="Content Placeholder 5">
            <a:extLst>
              <a:ext uri="{FF2B5EF4-FFF2-40B4-BE49-F238E27FC236}">
                <a16:creationId xmlns:a16="http://schemas.microsoft.com/office/drawing/2014/main" id="{BB577DB4-6953-2C2B-10B9-968531FF2883}"/>
              </a:ext>
            </a:extLst>
          </p:cNvPr>
          <p:cNvPicPr>
            <a:picLocks noGrp="1" noChangeAspect="1"/>
          </p:cNvPicPr>
          <p:nvPr>
            <p:ph idx="4294967295"/>
          </p:nvPr>
        </p:nvPicPr>
        <p:blipFill>
          <a:blip r:embed="rId3"/>
          <a:stretch>
            <a:fillRect/>
          </a:stretch>
        </p:blipFill>
        <p:spPr>
          <a:xfrm>
            <a:off x="3022169" y="1966413"/>
            <a:ext cx="4324027" cy="2333951"/>
          </a:xfrm>
          <a:prstGeom prst="rect">
            <a:avLst/>
          </a:prstGeom>
        </p:spPr>
      </p:pic>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pic>
        <p:nvPicPr>
          <p:cNvPr id="6" name="Content Placeholder 5">
            <a:extLst>
              <a:ext uri="{FF2B5EF4-FFF2-40B4-BE49-F238E27FC236}">
                <a16:creationId xmlns:a16="http://schemas.microsoft.com/office/drawing/2014/main" id="{2972291D-FEF1-8B45-C701-4F956F635E6C}"/>
              </a:ext>
            </a:extLst>
          </p:cNvPr>
          <p:cNvPicPr>
            <a:picLocks noGrp="1" noChangeAspect="1"/>
          </p:cNvPicPr>
          <p:nvPr>
            <p:ph idx="4294967295"/>
          </p:nvPr>
        </p:nvPicPr>
        <p:blipFill>
          <a:blip r:embed="rId3"/>
          <a:stretch>
            <a:fillRect/>
          </a:stretch>
        </p:blipFill>
        <p:spPr>
          <a:xfrm>
            <a:off x="769938" y="1720312"/>
            <a:ext cx="10094374" cy="3843579"/>
          </a:xfrm>
          <a:prstGeom prst="rect">
            <a:avLst/>
          </a:prstGeom>
        </p:spPr>
      </p:pic>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B2D7096D-9EF3-FBFB-650A-F7D2245B02BB}"/>
              </a:ext>
            </a:extLst>
          </p:cNvPr>
          <p:cNvPicPr>
            <a:picLocks noChangeAspect="1"/>
          </p:cNvPicPr>
          <p:nvPr/>
        </p:nvPicPr>
        <p:blipFill>
          <a:blip r:embed="rId4"/>
          <a:stretch>
            <a:fillRect/>
          </a:stretch>
        </p:blipFill>
        <p:spPr>
          <a:xfrm>
            <a:off x="2418298" y="2185261"/>
            <a:ext cx="5846422" cy="164661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69EDBDD5-155E-83BF-053E-03B2F8B600BD}"/>
              </a:ext>
            </a:extLst>
          </p:cNvPr>
          <p:cNvPicPr>
            <a:picLocks noChangeAspect="1"/>
          </p:cNvPicPr>
          <p:nvPr/>
        </p:nvPicPr>
        <p:blipFill>
          <a:blip r:embed="rId3"/>
          <a:stretch>
            <a:fillRect/>
          </a:stretch>
        </p:blipFill>
        <p:spPr>
          <a:xfrm>
            <a:off x="2292980" y="1968286"/>
            <a:ext cx="7928011" cy="186359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64C64AF7-81A0-383C-62C8-5481CFD574CC}"/>
              </a:ext>
            </a:extLst>
          </p:cNvPr>
          <p:cNvPicPr>
            <a:picLocks noChangeAspect="1"/>
          </p:cNvPicPr>
          <p:nvPr/>
        </p:nvPicPr>
        <p:blipFill>
          <a:blip r:embed="rId3"/>
          <a:stretch>
            <a:fillRect/>
          </a:stretch>
        </p:blipFill>
        <p:spPr>
          <a:xfrm>
            <a:off x="2861580" y="2068394"/>
            <a:ext cx="5858358" cy="1946166"/>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DE4DF623-3010-1CCC-6C77-D5628512BC9B}"/>
              </a:ext>
            </a:extLst>
          </p:cNvPr>
          <p:cNvPicPr>
            <a:picLocks noChangeAspect="1"/>
          </p:cNvPicPr>
          <p:nvPr/>
        </p:nvPicPr>
        <p:blipFill>
          <a:blip r:embed="rId3"/>
          <a:stretch>
            <a:fillRect/>
          </a:stretch>
        </p:blipFill>
        <p:spPr>
          <a:xfrm>
            <a:off x="298825" y="2309351"/>
            <a:ext cx="11457972" cy="249457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2" y="1518834"/>
            <a:ext cx="10499069" cy="4800516"/>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endParaRPr lang="en-US" sz="1800" b="0" i="0" u="none" strike="noStrike" baseline="0" dirty="0">
              <a:solidFill>
                <a:srgbClr val="000000"/>
              </a:solidFill>
              <a:latin typeface="Calibri" panose="020F0502020204030204" pitchFamily="34" charset="0"/>
            </a:endParaRPr>
          </a:p>
          <a:p>
            <a:r>
              <a:rPr lang="en-US" sz="2400" b="0" i="0" u="none" strike="noStrike" baseline="0" dirty="0">
                <a:solidFill>
                  <a:srgbClr val="292929"/>
                </a:solidFill>
                <a:latin typeface="Calibri" panose="020F0502020204030204" pitchFamily="34" charset="0"/>
              </a:rPr>
              <a:t>The process consisted of many critical components. First, we completely grasped the difficulty of forecasting the successful landing of the Falcon 9 first stage to estimate launch costs. We then compiled a thorough dataset utilizing SpaceX's API and web scraping tools. The obtained data proceeded through an understanding step (exploratory data analysis), in which visualization and descriptive statistics helped us comprehend the correlations between various aspects, and feature engineering assisted us in picking significant features for our research.  Moving on to the preparation step, the data has been cleansed and preprocessed to ensure its quality and usefulness. We created and evaluated a variety of machine learning models, including logistic regression, decision trees, and support vector machines, with cross-validation approaches used to avoid overfitting. The models were tested using several measures.</a:t>
            </a:r>
          </a:p>
          <a:p>
            <a:r>
              <a:rPr lang="en-US" sz="2400" b="0" i="0" u="none" strike="noStrike" baseline="0" dirty="0">
                <a:solidFill>
                  <a:srgbClr val="292929"/>
                </a:solidFill>
                <a:latin typeface="Calibri" panose="020F0502020204030204" pitchFamily="34" charset="0"/>
              </a:rPr>
              <a:t>The decision tree model emerged as the best performer, providing reliable predictions of landing success.</a:t>
            </a:r>
            <a:endParaRPr lang="en-US" sz="24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532716A2-34C3-9158-7820-0D792C1E59A6}"/>
              </a:ext>
            </a:extLst>
          </p:cNvPr>
          <p:cNvPicPr>
            <a:picLocks noChangeAspect="1"/>
          </p:cNvPicPr>
          <p:nvPr/>
        </p:nvPicPr>
        <p:blipFill>
          <a:blip r:embed="rId3"/>
          <a:stretch>
            <a:fillRect/>
          </a:stretch>
        </p:blipFill>
        <p:spPr>
          <a:xfrm>
            <a:off x="1348353" y="1766808"/>
            <a:ext cx="9144000" cy="361110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A399FF92-5F90-DD92-ABB6-38D92464D20C}"/>
              </a:ext>
            </a:extLst>
          </p:cNvPr>
          <p:cNvPicPr>
            <a:picLocks noChangeAspect="1"/>
          </p:cNvPicPr>
          <p:nvPr/>
        </p:nvPicPr>
        <p:blipFill>
          <a:blip r:embed="rId3"/>
          <a:stretch>
            <a:fillRect/>
          </a:stretch>
        </p:blipFill>
        <p:spPr>
          <a:xfrm>
            <a:off x="3591732" y="1785450"/>
            <a:ext cx="4419600" cy="453390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843D3425-C463-E57E-6673-25ECEA9C2A1E}"/>
              </a:ext>
            </a:extLst>
          </p:cNvPr>
          <p:cNvPicPr>
            <a:picLocks noChangeAspect="1"/>
          </p:cNvPicPr>
          <p:nvPr/>
        </p:nvPicPr>
        <p:blipFill>
          <a:blip r:embed="rId3"/>
          <a:stretch>
            <a:fillRect/>
          </a:stretch>
        </p:blipFill>
        <p:spPr>
          <a:xfrm>
            <a:off x="3579136" y="2309247"/>
            <a:ext cx="5033727" cy="1748969"/>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E3047FC9-B588-311C-0184-98C0DA1F3CEF}"/>
              </a:ext>
            </a:extLst>
          </p:cNvPr>
          <p:cNvPicPr>
            <a:picLocks noChangeAspect="1"/>
          </p:cNvPicPr>
          <p:nvPr/>
        </p:nvPicPr>
        <p:blipFill>
          <a:blip r:embed="rId3"/>
          <a:stretch>
            <a:fillRect/>
          </a:stretch>
        </p:blipFill>
        <p:spPr>
          <a:xfrm>
            <a:off x="4556911" y="1880857"/>
            <a:ext cx="3078178" cy="309628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6" name="Picture 5">
            <a:extLst>
              <a:ext uri="{FF2B5EF4-FFF2-40B4-BE49-F238E27FC236}">
                <a16:creationId xmlns:a16="http://schemas.microsoft.com/office/drawing/2014/main" id="{F8E21D10-B976-B3D8-8F66-23C33E016318}"/>
              </a:ext>
            </a:extLst>
          </p:cNvPr>
          <p:cNvPicPr>
            <a:picLocks noChangeAspect="1"/>
          </p:cNvPicPr>
          <p:nvPr/>
        </p:nvPicPr>
        <p:blipFill>
          <a:blip r:embed="rId3"/>
          <a:stretch>
            <a:fillRect/>
          </a:stretch>
        </p:blipFill>
        <p:spPr>
          <a:xfrm>
            <a:off x="350489" y="1534333"/>
            <a:ext cx="11491021" cy="513768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4" name="Picture 3">
            <a:extLst>
              <a:ext uri="{FF2B5EF4-FFF2-40B4-BE49-F238E27FC236}">
                <a16:creationId xmlns:a16="http://schemas.microsoft.com/office/drawing/2014/main" id="{87738266-3AB3-7245-F454-F8291D27674B}"/>
              </a:ext>
            </a:extLst>
          </p:cNvPr>
          <p:cNvPicPr>
            <a:picLocks noChangeAspect="1"/>
          </p:cNvPicPr>
          <p:nvPr/>
        </p:nvPicPr>
        <p:blipFill>
          <a:blip r:embed="rId3"/>
          <a:stretch>
            <a:fillRect/>
          </a:stretch>
        </p:blipFill>
        <p:spPr>
          <a:xfrm>
            <a:off x="172361" y="1493495"/>
            <a:ext cx="11497863" cy="511969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906292"/>
            <a:ext cx="10399485" cy="392107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2400" b="0" i="0" u="none" strike="noStrike" baseline="0" dirty="0">
                <a:solidFill>
                  <a:srgbClr val="292929"/>
                </a:solidFill>
                <a:latin typeface="Calibri" panose="020F0502020204030204" pitchFamily="34" charset="0"/>
              </a:rPr>
              <a:t>In the competitive landscape of the aerospace industry, the ability to reduce launch costs is a significant advantage. SpaceX has revolutionized this domain by successfully reusing the first stage of its Falcon 9 rockets, bringing down the cost of launches to 62 million dollars compared to the industry standard of 165 million dollars. This cost-effectiveness is primarily due to the successful landing and reuse of the first stage, a critical component of their operational model.</a:t>
            </a:r>
          </a:p>
          <a:p>
            <a:r>
              <a:rPr lang="en-US" sz="2400" b="0" i="0" u="none" strike="noStrike" baseline="0" dirty="0">
                <a:solidFill>
                  <a:srgbClr val="292929"/>
                </a:solidFill>
                <a:latin typeface="Calibri" panose="020F0502020204030204" pitchFamily="34" charset="0"/>
              </a:rPr>
              <a:t>The focus of this project is to predict the likelihood of a Falcon 9 first-stage landing successfully. Accurate predictions can provide essential insights into launch costs, aiding alternative companies in crafting competitive bids against SpaceX. By leveraging data science techniques, this project aims to understand the factors influencing landing success and develop predictive models to forecast this outcome reliably.</a:t>
            </a:r>
            <a:endParaRPr lang="en-US" sz="24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B85466C0-BA44-A72B-85DB-771A01EAF17C}"/>
              </a:ext>
            </a:extLst>
          </p:cNvPr>
          <p:cNvPicPr>
            <a:picLocks noChangeAspect="1"/>
          </p:cNvPicPr>
          <p:nvPr/>
        </p:nvPicPr>
        <p:blipFill>
          <a:blip r:embed="rId3"/>
          <a:stretch>
            <a:fillRect/>
          </a:stretch>
        </p:blipFill>
        <p:spPr>
          <a:xfrm>
            <a:off x="1144422" y="1452255"/>
            <a:ext cx="9766777" cy="497495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ADAE45A5-F960-408D-BBBF-762FB0A9CA66}"/>
              </a:ext>
            </a:extLst>
          </p:cNvPr>
          <p:cNvPicPr>
            <a:picLocks noChangeAspect="1"/>
          </p:cNvPicPr>
          <p:nvPr/>
        </p:nvPicPr>
        <p:blipFill>
          <a:blip r:embed="rId3"/>
          <a:stretch>
            <a:fillRect/>
          </a:stretch>
        </p:blipFill>
        <p:spPr>
          <a:xfrm>
            <a:off x="2634712" y="1705196"/>
            <a:ext cx="7315200" cy="4614153"/>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557939" y="1456841"/>
            <a:ext cx="10727672" cy="5176434"/>
          </a:xfrm>
          <a:prstGeom prst="rect">
            <a:avLst/>
          </a:prstGeom>
        </p:spPr>
        <p:txBody>
          <a:bodyPr>
            <a:normAutofit/>
          </a:bodyPr>
          <a:lstStyle/>
          <a:p>
            <a:r>
              <a:rPr lang="en-US" sz="1800" b="0" i="0" u="none" strike="noStrike" baseline="0" dirty="0">
                <a:solidFill>
                  <a:srgbClr val="292929"/>
                </a:solidFill>
                <a:latin typeface="Calibri" panose="020F0502020204030204" pitchFamily="34" charset="0"/>
              </a:rPr>
              <a:t>The objective of this project was to predict the successful landing of the Falcon 9 first stage, a critical factor in SpaceX's cost-effective launch operations.</a:t>
            </a:r>
          </a:p>
          <a:p>
            <a:r>
              <a:rPr lang="en-US" sz="1800" b="0" i="0" u="none" strike="noStrike" baseline="0" dirty="0">
                <a:solidFill>
                  <a:srgbClr val="292929"/>
                </a:solidFill>
                <a:latin typeface="Arial" panose="020B0604020202020204" pitchFamily="34" charset="0"/>
              </a:rPr>
              <a:t>•</a:t>
            </a:r>
            <a:r>
              <a:rPr lang="en-US" sz="1800" b="0" i="0" u="none" strike="noStrike" baseline="0" dirty="0">
                <a:solidFill>
                  <a:srgbClr val="292929"/>
                </a:solidFill>
                <a:latin typeface="Calibri" panose="020F0502020204030204" pitchFamily="34" charset="0"/>
              </a:rPr>
              <a:t>Each feature of the Falcon 9 launch, such as the payload mass, the launch site, or the orbit type, may affect the mission outcome.</a:t>
            </a:r>
          </a:p>
          <a:p>
            <a:r>
              <a:rPr lang="en-US" sz="1800" b="0" i="0" u="none" strike="noStrike" baseline="0" dirty="0">
                <a:solidFill>
                  <a:srgbClr val="292929"/>
                </a:solidFill>
                <a:latin typeface="Arial" panose="020B0604020202020204" pitchFamily="34" charset="0"/>
              </a:rPr>
              <a:t>•</a:t>
            </a:r>
            <a:r>
              <a:rPr lang="en-US" sz="1800" b="0" i="0" u="none" strike="noStrike" baseline="0" dirty="0">
                <a:solidFill>
                  <a:srgbClr val="292929"/>
                </a:solidFill>
                <a:latin typeface="Calibri" panose="020F0502020204030204" pitchFamily="34" charset="0"/>
              </a:rPr>
              <a:t>We collected comprehensive datasets exclusively from the SpaceX API and Wikipedia, which provided detailed information on launch parameters such as launch dates, payload mass, launch sites, booster versions, and landing outcomes...</a:t>
            </a:r>
          </a:p>
          <a:p>
            <a:r>
              <a:rPr lang="en-US" sz="1800" b="0" i="0" u="none" strike="noStrike" baseline="0" dirty="0">
                <a:solidFill>
                  <a:srgbClr val="292929"/>
                </a:solidFill>
                <a:latin typeface="Arial" panose="020B0604020202020204" pitchFamily="34" charset="0"/>
              </a:rPr>
              <a:t>•</a:t>
            </a:r>
            <a:r>
              <a:rPr lang="en-US" sz="1800" b="0" i="0" u="none" strike="noStrike" baseline="0" dirty="0">
                <a:solidFill>
                  <a:srgbClr val="292929"/>
                </a:solidFill>
                <a:latin typeface="Calibri" panose="020F0502020204030204" pitchFamily="34" charset="0"/>
              </a:rPr>
              <a:t>During the exploratory data analysis (EDA) phase, we examined the collected data to uncover patterns, trends, and relationships among the variables. We identified significant features influencing landing success, such as payload mass, and launch site ...</a:t>
            </a:r>
          </a:p>
          <a:p>
            <a:r>
              <a:rPr lang="en-US" sz="1800" b="0" i="0" u="none" strike="noStrike" baseline="0" dirty="0">
                <a:solidFill>
                  <a:srgbClr val="292929"/>
                </a:solidFill>
                <a:latin typeface="Arial" panose="020B0604020202020204" pitchFamily="34" charset="0"/>
              </a:rPr>
              <a:t>•</a:t>
            </a:r>
            <a:r>
              <a:rPr lang="en-US" sz="1800" b="0" i="0" u="none" strike="noStrike" baseline="0" dirty="0">
                <a:solidFill>
                  <a:srgbClr val="292929"/>
                </a:solidFill>
                <a:latin typeface="Calibri" panose="020F0502020204030204" pitchFamily="34" charset="0"/>
              </a:rPr>
              <a:t>We developed and tested several machine learning models to predict the successful landing of the Falcon 9 first stage. The models included logistic regression, support vector machine, decision tree, and K nearest neighbor. They all came out with the same score and the same confusion matrix during the evaluation phase. We finally keep the best model as the one with the highest accuracy during the cross-validation: the decision tree.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endParaRPr lang="en-US" sz="1800" b="0" i="0" u="none" strike="noStrike" baseline="0" dirty="0">
              <a:solidFill>
                <a:srgbClr val="000000"/>
              </a:solidFill>
              <a:latin typeface="Abadi" panose="020B0604020104020204" pitchFamily="34" charset="0"/>
            </a:endParaRPr>
          </a:p>
          <a:p>
            <a:r>
              <a:rPr lang="en-US" sz="7200" b="0" i="0" u="none" strike="noStrike" baseline="0" dirty="0">
                <a:solidFill>
                  <a:srgbClr val="767070"/>
                </a:solidFill>
                <a:latin typeface="Abadi" panose="020B0604020104020204" pitchFamily="34" charset="0"/>
              </a:rPr>
              <a:t>Data was collected using SpaceX API and web scraping techniques with Python’s beautiful soup, requests modules, and pandas library</a:t>
            </a:r>
            <a:r>
              <a:rPr lang="en-US" sz="72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endParaRPr lang="en-US" sz="1800" b="0" i="0" u="none" strike="noStrike" baseline="0" dirty="0">
              <a:latin typeface="Abadi" panose="020B0604020104020204" pitchFamily="34" charset="0"/>
            </a:endParaRPr>
          </a:p>
          <a:p>
            <a:r>
              <a:rPr lang="en-US" sz="6400" b="0" i="0" u="none" strike="noStrike" baseline="0" dirty="0">
                <a:solidFill>
                  <a:srgbClr val="767070"/>
                </a:solidFill>
                <a:latin typeface="Abadi" panose="020B0604020104020204" pitchFamily="34" charset="0"/>
              </a:rPr>
              <a:t>Data has been filtered out to only keep those related to Falcon 9. Then several information from different sources were aggregated to form a unique data frame where </a:t>
            </a:r>
            <a:r>
              <a:rPr lang="en-US" sz="6400" b="0" i="0" u="none" strike="noStrike" baseline="0" dirty="0" err="1">
                <a:solidFill>
                  <a:srgbClr val="767070"/>
                </a:solidFill>
                <a:latin typeface="Abadi" panose="020B0604020104020204" pitchFamily="34" charset="0"/>
              </a:rPr>
              <a:t>NaN</a:t>
            </a:r>
            <a:r>
              <a:rPr lang="en-US" sz="6400" b="0" i="0" u="none" strike="noStrike" baseline="0" dirty="0">
                <a:solidFill>
                  <a:srgbClr val="767070"/>
                </a:solidFill>
                <a:latin typeface="Abadi" panose="020B0604020104020204" pitchFamily="34" charset="0"/>
              </a:rPr>
              <a:t> values were dealt with. Feature engineering also helped drop irrelevant fields for further analysis</a:t>
            </a:r>
            <a:endParaRPr lang="en-US" sz="64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algn="l"/>
            <a:endParaRPr lang="en-US" sz="1800" b="0" i="0" u="none" strike="noStrike" baseline="0" dirty="0">
              <a:solidFill>
                <a:srgbClr val="000000"/>
              </a:solidFill>
              <a:latin typeface="Abadi" panose="020B0604020104020204" pitchFamily="34" charset="0"/>
            </a:endParaRPr>
          </a:p>
          <a:p>
            <a:r>
              <a:rPr lang="en-US" sz="7200" b="0" i="0" u="none" strike="noStrike" baseline="0" dirty="0">
                <a:solidFill>
                  <a:srgbClr val="767070"/>
                </a:solidFill>
                <a:latin typeface="Abadi" panose="020B0604020104020204" pitchFamily="34" charset="0"/>
              </a:rPr>
              <a:t>We used the machine learning library scikit-learn to build several classification models. Those models have been evaluated to keep the best performing.</a:t>
            </a:r>
            <a:endParaRPr lang="en-US" sz="7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buNone/>
            </a:pPr>
            <a:r>
              <a:rPr lang="en-US" sz="2400" b="0" i="0" u="none" strike="noStrike" baseline="0" dirty="0">
                <a:solidFill>
                  <a:srgbClr val="292929"/>
                </a:solidFill>
                <a:latin typeface="Abadi" panose="020B0604020104020204" pitchFamily="34" charset="0"/>
              </a:rPr>
              <a:t>The data collection process primarily involved extracting comprehensive datasets related to all SpaceX launches from the SpaceX API. Using Python's requests library, we made requests to gather detailed information on launch dates, payload mass, launch sites, booster versions, landing outcomes... Further, we utilize a Wikipedia web page with web scraping techniques to extract more useful data on Falcon 9 launches. The collected data was then processed to ensure consistency and stored both in CSV files and SQLite 3 databases.</a:t>
            </a:r>
            <a:endParaRPr lang="en-US" sz="360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10637234" cy="4519125"/>
          </a:xfrm>
          <a:prstGeom prst="rect">
            <a:avLst/>
          </a:prstGeom>
        </p:spPr>
        <p:txBody>
          <a:bodyPr vert="horz" lIns="91440" tIns="45720" rIns="91440" bIns="45720" rtlCol="0" anchor="t">
            <a:normAutofit/>
          </a:bodyPr>
          <a:lstStyle/>
          <a:p>
            <a:r>
              <a:rPr lang="en-US" sz="2000" i="0" u="none" strike="noStrike" baseline="0" dirty="0">
                <a:solidFill>
                  <a:srgbClr val="292929"/>
                </a:solidFill>
                <a:latin typeface="Abadi" panose="020B0604020104020204" pitchFamily="34" charset="0"/>
              </a:rPr>
              <a:t>Initial data collected from</a:t>
            </a:r>
            <a:r>
              <a:rPr lang="en-US" sz="2000" i="0" u="none" strike="noStrike" baseline="0" dirty="0">
                <a:solidFill>
                  <a:srgbClr val="0462C1"/>
                </a:solidFill>
                <a:latin typeface="Consolas" panose="020B0609020204030204" pitchFamily="49" charset="0"/>
              </a:rPr>
              <a:t>https://api.spacexdata.com/v4/rockets/</a:t>
            </a:r>
          </a:p>
          <a:p>
            <a:r>
              <a:rPr lang="en-US" sz="2000" i="0" u="none" strike="noStrike" baseline="0" dirty="0">
                <a:solidFill>
                  <a:srgbClr val="292929"/>
                </a:solidFill>
                <a:latin typeface="Abadi" panose="020B0604020104020204" pitchFamily="34" charset="0"/>
              </a:rPr>
              <a:t>Data has been parsed into </a:t>
            </a:r>
            <a:r>
              <a:rPr lang="en-US" sz="2000" i="0" u="none" strike="noStrike" baseline="0" dirty="0" err="1">
                <a:solidFill>
                  <a:srgbClr val="292929"/>
                </a:solidFill>
                <a:latin typeface="Abadi" panose="020B0604020104020204" pitchFamily="34" charset="0"/>
              </a:rPr>
              <a:t>DataFrame</a:t>
            </a:r>
            <a:r>
              <a:rPr lang="en-US" sz="2000" i="0" u="none" strike="noStrike" baseline="0" dirty="0">
                <a:solidFill>
                  <a:srgbClr val="292929"/>
                </a:solidFill>
                <a:latin typeface="Abadi" panose="020B0604020104020204" pitchFamily="34" charset="0"/>
              </a:rPr>
              <a:t> with pandas (Data content type: Json)</a:t>
            </a:r>
          </a:p>
          <a:p>
            <a:r>
              <a:rPr lang="en-US" sz="2000" i="0" u="none" strike="noStrike" baseline="0" dirty="0">
                <a:solidFill>
                  <a:srgbClr val="292929"/>
                </a:solidFill>
                <a:latin typeface="Abadi" panose="020B0604020104020204" pitchFamily="34" charset="0"/>
              </a:rPr>
              <a:t>Based on the IDs obtained from the first API call, call: </a:t>
            </a:r>
            <a:r>
              <a:rPr lang="en-US" sz="2000" i="0" u="none" strike="noStrike" baseline="0" dirty="0">
                <a:solidFill>
                  <a:srgbClr val="0462C1"/>
                </a:solidFill>
                <a:latin typeface="Consolas" panose="020B0609020204030204" pitchFamily="49" charset="0"/>
              </a:rPr>
              <a:t>https://api.spacexdata.com/v4/launchpads/</a:t>
            </a:r>
            <a:r>
              <a:rPr lang="en-US" sz="2000" i="0" u="none" strike="noStrike" baseline="0" dirty="0">
                <a:solidFill>
                  <a:srgbClr val="292929"/>
                </a:solidFill>
                <a:latin typeface="Abadi" panose="020B0604020104020204" pitchFamily="34" charset="0"/>
              </a:rPr>
              <a:t>to obtain launchpads names and coordinates</a:t>
            </a:r>
          </a:p>
          <a:p>
            <a:r>
              <a:rPr lang="en-US" sz="2000" i="0" u="none" strike="noStrike" baseline="0" dirty="0">
                <a:solidFill>
                  <a:srgbClr val="0462C1"/>
                </a:solidFill>
                <a:latin typeface="Consolas" panose="020B0609020204030204" pitchFamily="49" charset="0"/>
              </a:rPr>
              <a:t>https://api.spacexdata.com/v4/payloads/</a:t>
            </a:r>
            <a:r>
              <a:rPr lang="en-US" sz="2000" i="0" u="none" strike="noStrike" baseline="0" dirty="0">
                <a:solidFill>
                  <a:srgbClr val="292929"/>
                </a:solidFill>
                <a:latin typeface="Abadi" panose="020B0604020104020204" pitchFamily="34" charset="0"/>
              </a:rPr>
              <a:t>to obtain information about the payload (orbit, mass)</a:t>
            </a:r>
          </a:p>
          <a:p>
            <a:r>
              <a:rPr lang="en-US" sz="2000" i="0" u="none" strike="noStrike" baseline="0" dirty="0">
                <a:solidFill>
                  <a:srgbClr val="0462C1"/>
                </a:solidFill>
                <a:latin typeface="Consolas" panose="020B0609020204030204" pitchFamily="49" charset="0"/>
              </a:rPr>
              <a:t>https://api.spacexdata.com/v4/cores/</a:t>
            </a:r>
            <a:r>
              <a:rPr lang="en-US" sz="2000" i="0" u="none" strike="noStrike" baseline="0" dirty="0">
                <a:solidFill>
                  <a:srgbClr val="292929"/>
                </a:solidFill>
                <a:latin typeface="Abadi" panose="020B0604020104020204" pitchFamily="34" charset="0"/>
              </a:rPr>
              <a:t>to obtain some useful information about the launch including its outcome</a:t>
            </a:r>
          </a:p>
          <a:p>
            <a:r>
              <a:rPr lang="en-US" dirty="0"/>
              <a:t>https://github.com/KaleemuAllah/IBM-Applied-DS-Capstone/blob/main/Week%201/spacex-data-collection-api.ipynb</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10535561" cy="4527062"/>
          </a:xfrm>
          <a:prstGeom prst="rect">
            <a:avLst/>
          </a:prstGeom>
        </p:spPr>
        <p:txBody>
          <a:bodyPr lIns="91440" tIns="45720" rIns="91440" bIns="45720" anchor="t">
            <a:noAutofit/>
          </a:bodyPr>
          <a:lstStyle/>
          <a:p>
            <a:r>
              <a:rPr lang="en-US" sz="2000" b="0" i="0" u="none" strike="noStrike" baseline="0" dirty="0">
                <a:solidFill>
                  <a:srgbClr val="292929"/>
                </a:solidFill>
                <a:latin typeface="Abadi" panose="020B0604020104020204" pitchFamily="34" charset="0"/>
              </a:rPr>
              <a:t>Get request to</a:t>
            </a:r>
            <a:r>
              <a:rPr lang="en-US" sz="2000" b="0" i="0" u="none" strike="noStrike" baseline="0" dirty="0">
                <a:solidFill>
                  <a:srgbClr val="0462C1"/>
                </a:solidFill>
                <a:latin typeface="Consolas" panose="020B0609020204030204" pitchFamily="49" charset="0"/>
              </a:rPr>
              <a:t>https://en.wikipedia.org/w/index.php?title=List_of_Falcon_9_and_Falcon_Heavy_launches&amp;oldid=1027686922</a:t>
            </a:r>
            <a:r>
              <a:rPr lang="en-US" sz="2000" b="0" i="0" u="none" strike="noStrike" baseline="0" dirty="0">
                <a:solidFill>
                  <a:srgbClr val="292929"/>
                </a:solidFill>
                <a:latin typeface="Abadi" panose="020B0604020104020204" pitchFamily="34" charset="0"/>
              </a:rPr>
              <a:t>related to SpaceX's Falcon 9 launches</a:t>
            </a:r>
          </a:p>
          <a:p>
            <a:r>
              <a:rPr lang="en-US" sz="2000" b="0" i="0" u="none" strike="noStrike" baseline="0" dirty="0">
                <a:solidFill>
                  <a:srgbClr val="292929"/>
                </a:solidFill>
                <a:latin typeface="Arial" panose="020B0604020202020204" pitchFamily="34" charset="0"/>
              </a:rPr>
              <a:t>•</a:t>
            </a:r>
            <a:r>
              <a:rPr lang="en-US" sz="2000" b="0" i="0" u="none" strike="noStrike" baseline="0" dirty="0">
                <a:solidFill>
                  <a:srgbClr val="292929"/>
                </a:solidFill>
                <a:latin typeface="Abadi" panose="020B0604020104020204" pitchFamily="34" charset="0"/>
              </a:rPr>
              <a:t>Response's text content from the website parsed with </a:t>
            </a:r>
            <a:r>
              <a:rPr lang="en-US" sz="2000" b="0" i="0" u="none" strike="noStrike" baseline="0" dirty="0" err="1">
                <a:solidFill>
                  <a:srgbClr val="292929"/>
                </a:solidFill>
                <a:latin typeface="Abadi" panose="020B0604020104020204" pitchFamily="34" charset="0"/>
              </a:rPr>
              <a:t>BeautifulSoup</a:t>
            </a:r>
            <a:endParaRPr lang="en-US" sz="2000" b="0" i="0" u="none" strike="noStrike" baseline="0" dirty="0">
              <a:solidFill>
                <a:srgbClr val="292929"/>
              </a:solidFill>
              <a:latin typeface="Abadi" panose="020B0604020104020204" pitchFamily="34" charset="0"/>
            </a:endParaRPr>
          </a:p>
          <a:p>
            <a:r>
              <a:rPr lang="en-US" sz="2000" b="0" i="0" u="none" strike="noStrike" baseline="0" dirty="0">
                <a:solidFill>
                  <a:srgbClr val="292929"/>
                </a:solidFill>
                <a:latin typeface="Arial" panose="020B0604020202020204" pitchFamily="34" charset="0"/>
              </a:rPr>
              <a:t>•</a:t>
            </a:r>
            <a:r>
              <a:rPr lang="en-US" sz="2000" b="0" i="0" u="none" strike="noStrike" baseline="0" dirty="0">
                <a:solidFill>
                  <a:srgbClr val="292929"/>
                </a:solidFill>
                <a:latin typeface="Abadi" panose="020B0604020104020204" pitchFamily="34" charset="0"/>
              </a:rPr>
              <a:t>All tables on the webpage has been extracted with query on the parsed html Response</a:t>
            </a:r>
          </a:p>
          <a:p>
            <a:r>
              <a:rPr lang="en-US" sz="2000" b="0" i="0" u="none" strike="noStrike" baseline="0" dirty="0">
                <a:solidFill>
                  <a:srgbClr val="292929"/>
                </a:solidFill>
                <a:latin typeface="Arial" panose="020B0604020202020204" pitchFamily="34" charset="0"/>
              </a:rPr>
              <a:t>•</a:t>
            </a:r>
            <a:r>
              <a:rPr lang="en-US" sz="2000" b="0" i="0" u="none" strike="noStrike" baseline="0" dirty="0">
                <a:solidFill>
                  <a:srgbClr val="292929"/>
                </a:solidFill>
                <a:latin typeface="Abadi" panose="020B0604020104020204" pitchFamily="34" charset="0"/>
              </a:rPr>
              <a:t>The table of interest has been selected</a:t>
            </a:r>
          </a:p>
          <a:p>
            <a:r>
              <a:rPr lang="en-US" sz="2000" b="0" i="0" u="none" strike="noStrike" baseline="0" dirty="0">
                <a:solidFill>
                  <a:srgbClr val="292929"/>
                </a:solidFill>
                <a:latin typeface="Arial" panose="020B0604020202020204" pitchFamily="34" charset="0"/>
              </a:rPr>
              <a:t>•</a:t>
            </a:r>
            <a:r>
              <a:rPr lang="en-US" sz="2000" b="0" i="0" u="none" strike="noStrike" baseline="0" dirty="0">
                <a:solidFill>
                  <a:srgbClr val="292929"/>
                </a:solidFill>
                <a:latin typeface="Abadi" panose="020B0604020104020204" pitchFamily="34" charset="0"/>
              </a:rPr>
              <a:t>A </a:t>
            </a:r>
            <a:r>
              <a:rPr lang="en-US" sz="2000" b="0" i="0" u="none" strike="noStrike" baseline="0" dirty="0" err="1">
                <a:solidFill>
                  <a:srgbClr val="292929"/>
                </a:solidFill>
                <a:latin typeface="Abadi" panose="020B0604020104020204" pitchFamily="34" charset="0"/>
              </a:rPr>
              <a:t>DataFrame</a:t>
            </a:r>
            <a:r>
              <a:rPr lang="en-US" sz="2000" b="0" i="0" u="none" strike="noStrike" baseline="0" dirty="0">
                <a:solidFill>
                  <a:srgbClr val="292929"/>
                </a:solidFill>
                <a:latin typeface="Abadi" panose="020B0604020104020204" pitchFamily="34" charset="0"/>
              </a:rPr>
              <a:t> has been created based on the table content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https://github.com/KaleemuAllah/IBM-Applied-DS-Capstone/blob/main/Week%201/webscraping.ipynb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150</TotalTime>
  <Words>2205</Words>
  <Application>Microsoft Office PowerPoint</Application>
  <PresentationFormat>Widescreen</PresentationFormat>
  <Paragraphs>211</Paragraphs>
  <Slides>47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Consolas</vt:lpstr>
      <vt:lpstr>Courier New</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Kaleem U Allah</cp:lastModifiedBy>
  <cp:revision>215</cp:revision>
  <dcterms:created xsi:type="dcterms:W3CDTF">2021-04-29T18:58:34Z</dcterms:created>
  <dcterms:modified xsi:type="dcterms:W3CDTF">2024-05-20T14:29:15Z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